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8" r:id="rId2"/>
    <p:sldId id="261" r:id="rId3"/>
    <p:sldId id="337" r:id="rId4"/>
    <p:sldId id="402" r:id="rId5"/>
    <p:sldId id="412" r:id="rId6"/>
    <p:sldId id="426" r:id="rId7"/>
    <p:sldId id="350" r:id="rId8"/>
    <p:sldId id="330" r:id="rId9"/>
    <p:sldId id="417" r:id="rId10"/>
    <p:sldId id="420" r:id="rId11"/>
    <p:sldId id="384" r:id="rId12"/>
    <p:sldId id="424" r:id="rId13"/>
    <p:sldId id="421" r:id="rId14"/>
    <p:sldId id="419" r:id="rId15"/>
    <p:sldId id="401" r:id="rId16"/>
    <p:sldId id="422" r:id="rId17"/>
    <p:sldId id="423" r:id="rId18"/>
    <p:sldId id="415" r:id="rId19"/>
    <p:sldId id="404" r:id="rId20"/>
    <p:sldId id="403" r:id="rId21"/>
    <p:sldId id="407" r:id="rId22"/>
    <p:sldId id="410" r:id="rId23"/>
    <p:sldId id="416" r:id="rId24"/>
    <p:sldId id="409" r:id="rId25"/>
    <p:sldId id="406" r:id="rId26"/>
    <p:sldId id="411" r:id="rId27"/>
    <p:sldId id="405" r:id="rId28"/>
    <p:sldId id="425" r:id="rId29"/>
    <p:sldId id="418" r:id="rId30"/>
    <p:sldId id="338" r:id="rId31"/>
    <p:sldId id="336" r:id="rId32"/>
    <p:sldId id="327" r:id="rId33"/>
    <p:sldId id="342" r:id="rId34"/>
    <p:sldId id="331" r:id="rId35"/>
    <p:sldId id="389" r:id="rId36"/>
    <p:sldId id="400" r:id="rId37"/>
    <p:sldId id="266" r:id="rId38"/>
    <p:sldId id="293" r:id="rId3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942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97"/>
    <p:restoredTop sz="91492"/>
  </p:normalViewPr>
  <p:slideViewPr>
    <p:cSldViewPr snapToGrid="0">
      <p:cViewPr>
        <p:scale>
          <a:sx n="102" d="100"/>
          <a:sy n="102" d="100"/>
        </p:scale>
        <p:origin x="584" y="432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8/29/25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26.png"/><Relationship Id="rId4" Type="http://schemas.openxmlformats.org/officeDocument/2006/relationships/image" Target="../media/image16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LPC Caen </a:t>
            </a: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17-19,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E8C38-3FA4-97DB-F825-7AD745ED35DA}"/>
              </a:ext>
            </a:extLst>
          </p:cNvPr>
          <p:cNvSpPr txBox="1"/>
          <p:nvPr/>
        </p:nvSpPr>
        <p:spPr>
          <a:xfrm>
            <a:off x="6617708" y="5454839"/>
            <a:ext cx="552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Cosmic Ray physics with high-energy atmospheric muons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Unfolding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D06C-9404-1688-F932-9C0A10508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E72AD-58AA-A93A-6E0D-DFC6B1E98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make a check list, what is needed for an unfolding:</a:t>
            </a:r>
          </a:p>
          <a:p>
            <a:r>
              <a:rPr lang="en-US" dirty="0">
                <a:solidFill>
                  <a:srgbClr val="C00000"/>
                </a:solidFill>
              </a:rPr>
              <a:t>1. proxy variable that </a:t>
            </a:r>
            <a:r>
              <a:rPr lang="en-US" dirty="0" err="1">
                <a:solidFill>
                  <a:srgbClr val="C00000"/>
                </a:solidFill>
              </a:rPr>
              <a:t>correlats</a:t>
            </a:r>
            <a:r>
              <a:rPr lang="en-US" dirty="0">
                <a:solidFill>
                  <a:srgbClr val="C00000"/>
                </a:solidFill>
              </a:rPr>
              <a:t> with target variable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 present reconstruction, data/MC and correlation </a:t>
            </a:r>
          </a:p>
          <a:p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2. how to calculate the effective area?</a:t>
            </a:r>
          </a:p>
          <a:p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3. how to handle systematic uncertainties?</a:t>
            </a:r>
          </a:p>
          <a:p>
            <a:pPr lvl="1"/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systematic fits in 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funfolding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 are included</a:t>
            </a:r>
          </a:p>
          <a:p>
            <a:pPr lvl="1"/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systematics can also be studied for the effective area  present impact (was used for ICRC plots)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8DFF7-8203-96B0-A133-4D1DE6B90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D54AE-46EC-39C1-29E6-3B993CD3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69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EAC4-0D7A-6A1B-461B-EEE78322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C3DD3-B4C6-9D62-78E1-FB3D4A4EE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is the exact LLH in </a:t>
            </a:r>
            <a:r>
              <a:rPr lang="en-US" dirty="0" err="1">
                <a:solidFill>
                  <a:srgbClr val="C00000"/>
                </a:solidFill>
              </a:rPr>
              <a:t>funfolding</a:t>
            </a:r>
            <a:r>
              <a:rPr lang="en-US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9EDDB-EF44-6418-F298-679DFFCD5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0587E-8472-E39F-FFD7-B4DDEB1F8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6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DE86-FC59-D70B-FCD7-242296DA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35E82-282F-8A71-83D9-49AE0BBBF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present several reconstructions used for the selection</a:t>
            </a:r>
          </a:p>
          <a:p>
            <a:r>
              <a:rPr lang="en-US" dirty="0">
                <a:solidFill>
                  <a:srgbClr val="C00000"/>
                </a:solidFill>
              </a:rPr>
              <a:t>pre-cut bundle energy, leading energy, direction, track geometry,…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88AEF-B4A5-5306-6E79-3844D33D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7ECDA-1B2D-E7A2-BD42-B4B58C2A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3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9B07-E8C7-7006-83C6-05634992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F98F7-9B55-7B57-B11E-7FAEA580C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explain selection: what filters and what cuts?</a:t>
            </a:r>
          </a:p>
          <a:p>
            <a:r>
              <a:rPr lang="en-US" dirty="0">
                <a:solidFill>
                  <a:srgbClr val="C00000"/>
                </a:solidFill>
              </a:rPr>
              <a:t>both for stopping muons and leading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FB0A1-2932-F460-B850-D73CA0DF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BC065-8810-CCF3-9CE7-94409E82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1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6E674E1F-659A-111C-8BB0-57E7AA3E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3" y="1801993"/>
            <a:ext cx="5934291" cy="434232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62A0C71-166C-03FA-8218-A71612C8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6700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69FC3-6328-DF6D-ADD7-5BD3B9BFCE94}"/>
              </a:ext>
            </a:extLst>
          </p:cNvPr>
          <p:cNvSpPr txBox="1"/>
          <p:nvPr/>
        </p:nvSpPr>
        <p:spPr>
          <a:xfrm>
            <a:off x="1265129" y="5472681"/>
            <a:ext cx="344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compare the results with Berghaus</a:t>
            </a:r>
          </a:p>
          <a:p>
            <a:r>
              <a:rPr lang="en-US" dirty="0">
                <a:solidFill>
                  <a:srgbClr val="C00000"/>
                </a:solidFill>
              </a:rPr>
              <a:t>and Fuchs</a:t>
            </a:r>
          </a:p>
        </p:txBody>
      </p:sp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Sensitive to Prompt in Unfolding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31AC-68EF-4421-6770-47CAB74D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7CEF9-C87C-734C-469F-D7BA7D70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25" y="1189489"/>
            <a:ext cx="7127309" cy="520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6850389" y="4575821"/>
            <a:ext cx="100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74B842"/>
                </a:solidFill>
              </a:rPr>
              <a:t>R</a:t>
            </a:r>
            <a:r>
              <a:rPr lang="en-DE" sz="1200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5577973" y="5982013"/>
            <a:ext cx="103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352129" y="4852820"/>
            <a:ext cx="744517" cy="358102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</p:cNvCxnSpPr>
          <p:nvPr/>
        </p:nvCxnSpPr>
        <p:spPr>
          <a:xfrm flipV="1">
            <a:off x="6096000" y="5490847"/>
            <a:ext cx="1587795" cy="520369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to the flux at ~2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Finalize both analyses </a:t>
            </a:r>
            <a:r>
              <a:rPr lang="en-US" dirty="0">
                <a:sym typeface="Wingdings" pitchFamily="2" charset="2"/>
              </a:rPr>
              <a:t> unfold with more data</a:t>
            </a:r>
          </a:p>
          <a:p>
            <a:pPr lvl="1"/>
            <a:r>
              <a:rPr lang="en-US" dirty="0">
                <a:sym typeface="Wingdings" pitchFamily="2" charset="2"/>
              </a:rPr>
              <a:t>Extend energy range up to ~10 </a:t>
            </a:r>
            <a:r>
              <a:rPr lang="en-US" dirty="0" err="1">
                <a:sym typeface="Wingdings" pitchFamily="2" charset="2"/>
              </a:rPr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73C57E5-6898-263E-45AE-C3FA1F65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DEB72A44-B4E5-2238-7AB4-129C782D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37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38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C1171-0C92-513B-0F1C-C47A9F549FF3}"/>
              </a:ext>
            </a:extLst>
          </p:cNvPr>
          <p:cNvSpPr txBox="1"/>
          <p:nvPr/>
        </p:nvSpPr>
        <p:spPr>
          <a:xfrm>
            <a:off x="3998976" y="6299821"/>
            <a:ext cx="555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for backup: bring plots from </a:t>
            </a:r>
            <a:r>
              <a:rPr lang="en-US" dirty="0" err="1">
                <a:solidFill>
                  <a:srgbClr val="C00000"/>
                </a:solidFill>
              </a:rPr>
              <a:t>ludwigs</a:t>
            </a:r>
            <a:r>
              <a:rPr lang="en-US" dirty="0">
                <a:solidFill>
                  <a:srgbClr val="C00000"/>
                </a:solidFill>
              </a:rPr>
              <a:t> thesis with different </a:t>
            </a:r>
          </a:p>
          <a:p>
            <a:r>
              <a:rPr lang="en-US" dirty="0">
                <a:solidFill>
                  <a:srgbClr val="C00000"/>
                </a:solidFill>
              </a:rPr>
              <a:t>prompt definitions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24EF1-8837-E589-D0D8-10EC34420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566" y="1848412"/>
            <a:ext cx="6837656" cy="316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0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16323</TotalTime>
  <Words>2121</Words>
  <Application>Microsoft Macintosh PowerPoint</Application>
  <PresentationFormat>Widescreen</PresentationFormat>
  <Paragraphs>397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  Pascal Gutjahr  for the IceCube Collaboration</vt:lpstr>
      <vt:lpstr>PowerPoint Presentation</vt:lpstr>
      <vt:lpstr>Astroparticle physics</vt:lpstr>
      <vt:lpstr>PowerPoint Presentation</vt:lpstr>
      <vt:lpstr>Introduction</vt:lpstr>
      <vt:lpstr>PowerPoint Presentation</vt:lpstr>
      <vt:lpstr>New CORSIKA simulation</vt:lpstr>
      <vt:lpstr>CORSIKA 7 tagging and MCEq comparison</vt:lpstr>
      <vt:lpstr>Stopping and Leading Muons</vt:lpstr>
      <vt:lpstr>Technical Basics</vt:lpstr>
      <vt:lpstr>Unfolding in a nutshell </vt:lpstr>
      <vt:lpstr>PowerPoint Presentation</vt:lpstr>
      <vt:lpstr>PowerPoint Presentation</vt:lpstr>
      <vt:lpstr>Machine Learning Reconstructions</vt:lpstr>
      <vt:lpstr>Convolutional Neural Network (CNN)</vt:lpstr>
      <vt:lpstr>PowerPoint Presentation</vt:lpstr>
      <vt:lpstr>PowerPoint Presentation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Muon Flux Unfolding</vt:lpstr>
      <vt:lpstr>Correlation and Robustness Test: Stopping Muons </vt:lpstr>
      <vt:lpstr>Reconstruction and Data—MC: Leading Muons</vt:lpstr>
      <vt:lpstr>Correlation and Robustness Test: Leading Muons</vt:lpstr>
      <vt:lpstr>Muon Flux Unfolding</vt:lpstr>
      <vt:lpstr>Sensitive to Prompt in Unfolding</vt:lpstr>
      <vt:lpstr>Conclusion &amp; Outlook</vt:lpstr>
      <vt:lpstr>Cosmic ray flux</vt:lpstr>
      <vt:lpstr>Air shower – 10 TeV</vt:lpstr>
      <vt:lpstr>Prompt atmospheric muons and neutrinos</vt:lpstr>
      <vt:lpstr>Muon puzzle and model uncertainties</vt:lpstr>
      <vt:lpstr>Input data per DOM</vt:lpstr>
      <vt:lpstr>Reconstructed properties</vt:lpstr>
      <vt:lpstr>Level5: quality cuts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417</cp:revision>
  <cp:lastPrinted>2024-03-17T23:23:36Z</cp:lastPrinted>
  <dcterms:created xsi:type="dcterms:W3CDTF">2023-09-19T10:10:31Z</dcterms:created>
  <dcterms:modified xsi:type="dcterms:W3CDTF">2025-08-29T20:36:48Z</dcterms:modified>
</cp:coreProperties>
</file>